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5" r:id="rId5"/>
    <p:sldId id="277" r:id="rId6"/>
    <p:sldId id="261" r:id="rId7"/>
    <p:sldId id="293" r:id="rId8"/>
    <p:sldId id="283" r:id="rId9"/>
    <p:sldId id="292" r:id="rId1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192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4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BD2DB7C-A024-41E4-910D-934392DB0E1B}" type="datetime1">
              <a:rPr lang="pt-BR" smtClean="0"/>
              <a:t>17/05/2023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808C4-70A3-4896-9EBC-6B0EA287CA1C}" type="datetime1">
              <a:rPr lang="pt-BR" smtClean="0"/>
              <a:pPr/>
              <a:t>17/05/2023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4F1A11-BB96-443E-B274-982C61AA7E0D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7623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1106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6585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8334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0497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F4F1A11-BB96-443E-B274-982C61AA7E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3047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S</a:t>
            </a:r>
          </a:p>
        </p:txBody>
      </p:sp>
      <p:sp>
        <p:nvSpPr>
          <p:cNvPr id="20" name="Espaço Reservado para Texto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3216" y="3667946"/>
            <a:ext cx="9285382" cy="1277857"/>
          </a:xfrm>
        </p:spPr>
        <p:txBody>
          <a:bodyPr rtlCol="0" anchor="ctr"/>
          <a:lstStyle>
            <a:lvl1pPr algn="l">
              <a:defRPr sz="6000" cap="all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rtlCol="0"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</a:t>
            </a:r>
          </a:p>
        </p:txBody>
      </p: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om imagem do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3720" y="1419438"/>
            <a:ext cx="4450080" cy="924808"/>
          </a:xfrm>
        </p:spPr>
        <p:txBody>
          <a:bodyPr lIns="0" rtlCol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3" name="Espaço Reservado para Texto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Marcador 1</a:t>
            </a:r>
          </a:p>
        </p:txBody>
      </p:sp>
      <p:sp>
        <p:nvSpPr>
          <p:cNvPr id="34" name="Espaço Reservado para Texto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Marcador 1</a:t>
            </a:r>
          </a:p>
        </p:txBody>
      </p:sp>
      <p:sp>
        <p:nvSpPr>
          <p:cNvPr id="35" name="Espaço Reservado para Texto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Marcador 1</a:t>
            </a:r>
          </a:p>
        </p:txBody>
      </p:sp>
      <p:sp>
        <p:nvSpPr>
          <p:cNvPr id="36" name="Espaço Reservado para Texto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39" name="Espaço Reservado para Texto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40" name="Espaço Reservado para Texto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41" name="Espaço Reservado para Texto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2" name="Espaço Reservado para Texto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3" name="Espaço Reservado para Texto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Data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7/1/20XX</a:t>
            </a:r>
          </a:p>
        </p:txBody>
      </p:sp>
      <p:sp>
        <p:nvSpPr>
          <p:cNvPr id="16" name="Espaço Reservado para Rodapé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 noProof="0"/>
              <a:t>Apresentação do argumento de vendas</a:t>
            </a:r>
          </a:p>
        </p:txBody>
      </p:sp>
      <p:sp>
        <p:nvSpPr>
          <p:cNvPr id="17" name="Espaço Reservado para o Número do Slide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com títu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3429000"/>
            <a:ext cx="4114797" cy="2747962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239003" y="3429000"/>
            <a:ext cx="4114797" cy="2747962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1" y="2413000"/>
            <a:ext cx="4114795" cy="49371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7239003" y="2413000"/>
            <a:ext cx="4114797" cy="49371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Rodapé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/>
              <a:t>Apresentação do argumento de vendas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mpli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7" name="Espaço Reservado para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20" name="Espaço Reservado para Texto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1" name="Espaço Reservado para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4" name="Espaço Reservado para Texto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5" name="Espaço Reservado para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cxnSp>
        <p:nvCxnSpPr>
          <p:cNvPr id="7" name="Conector com seta reta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ítulo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 do argumento de vendas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34142" y="2046288"/>
            <a:ext cx="554445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034142" y="3162300"/>
            <a:ext cx="5544458" cy="3027362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240588" y="2046288"/>
            <a:ext cx="41148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240588" y="3162300"/>
            <a:ext cx="4114800" cy="3027362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 do argumento de vendas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34142" y="1850572"/>
            <a:ext cx="10134601" cy="409302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e — grupo 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7" name="Espaço Reservado para Imagem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26" name="Espaço Reservado para Texto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7" name="Espaço Reservado para Texto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8" name="Espaço Reservado para Texto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9" name="Espaço Reservado para Texto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30" name="Espaço Reservado para Texto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1" name="Espaço Reservado para Texto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32" name="Espaço Reservado para Texto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3" name="Espaço Reservado para Texto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e — grupo 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Espaço Reservado para Imagem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63" name="Espaço Reservado para Imagem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60" name="Espaço Reservado para Imagem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5" name="Espaço Reservado para Imagem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2" name="Espaço Reservado para Imagem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9" name="Espaço Reservado para Imagem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6" name="Espaço Reservado para Imagem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3" name="Espaço Reservado para Imagem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28" name="Espaço Reservado para Texto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9" name="Espaço Reservado para Texto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67" name="Espaço Reservado para Texto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68" name="Espaço Reservado para Texto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69" name="Espaço Reservado para Texto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70" name="Espaço Reservado para Texto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71" name="Espaço Reservado para Texto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72" name="Espaço Reservado para Texto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73" name="Espaço Reservado para Texto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74" name="Espaço Reservado para Texto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75" name="Espaço Reservado para Texto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76" name="Espaço Reservado para Texto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77" name="Espaço Reservado para Texto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78" name="Espaço Reservado para Texto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79" name="Espaço Reservado para Texto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80" name="Espaço Reservado para Texto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4 coluna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Espaço Reservado para Texto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21" name="Espaço Reservado para Conteúdo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200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23" name="Espaço Reservado para Conteúdo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562665" y="5120722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4" name="Espaço Reservado para Texto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25" name="Espaço Reservado para Conteúdo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98609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Texto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27" name="Espaço Reservado para Conteúdo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9023074" y="5120366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8" name="Espaço Reservado para Texto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</a:t>
            </a:r>
          </a:p>
        </p:txBody>
      </p:sp>
      <p:sp>
        <p:nvSpPr>
          <p:cNvPr id="30" name="Espaço Reservado para Texto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</a:t>
            </a:r>
          </a:p>
        </p:txBody>
      </p:sp>
      <p:sp>
        <p:nvSpPr>
          <p:cNvPr id="35" name="Espaço Reservado para Texto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</a:t>
            </a:r>
          </a:p>
        </p:txBody>
      </p:sp>
      <p:sp>
        <p:nvSpPr>
          <p:cNvPr id="36" name="Espaço Reservado para Texto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om imagem do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ço Reservado para Imagem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260771" y="4136571"/>
            <a:ext cx="3907972" cy="1883230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 rtlCol="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Apresentação do argumento de vendas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rtlCol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9456" y="4238625"/>
            <a:ext cx="4203247" cy="180022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9FF96520-E4CE-4EAD-8ABF-1D2297D6B3A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ch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Espaço Reservado para Imagem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0" name="Espaço Reservado para Imagem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7" name="Espaço Reservado para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1" name="Espaço Reservado para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7" name="Espaço Reservado para Texto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om imagem do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rtlCol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9456" y="4238625"/>
            <a:ext cx="4203247" cy="180022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9FF96520-E4CE-4EAD-8ABF-1D2297D6B3A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7" name="Espaço Reservado para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1" name="Espaço Reservado para Texto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pt-BR" noProof="0"/>
              <a:t>Clique para adicionar um subtítulo</a:t>
            </a:r>
          </a:p>
        </p:txBody>
      </p:sp>
      <p:sp>
        <p:nvSpPr>
          <p:cNvPr id="32" name="Espaço Reservado para Texto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3" name="Espaço Reservado para Texto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34" name="Espaço Reservado para Texto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2" name="Espaço Reservado para Texto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3" name="Espaço Reservado para Texto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4" name="Espaço Reservado para Texto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pt-BR" noProof="0"/>
              <a:t>Clique para adicionar um subtítulo</a:t>
            </a:r>
          </a:p>
        </p:txBody>
      </p:sp>
      <p:sp>
        <p:nvSpPr>
          <p:cNvPr id="16" name="Espaço Reservado para Texto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8" name="Espaço Reservado para Texto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1 colu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7" name="Espaço Reservado para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rtlCol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20" name="Espaço Reservado para Texto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1" name="Espaço Reservado para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4" name="Espaço Reservado para Texto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5" name="Espaço Reservado para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8" name="Espaço Reservado para Texto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9" name="Espaço Reservado para Texto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Imagem e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Espaço Reservado para Imagem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5" name="Espaço Reservado para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7" name="Espaço Reservado para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rtlCol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20" name="Espaço Reservado para Texto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1" name="Espaço Reservado para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4" name="Espaço Reservado para Texto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5" name="Espaço Reservado para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om imagem do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Espaço Reservado para Imagem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rtlCol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43799" y="4147457"/>
            <a:ext cx="4203247" cy="153216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e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5" name="Espaço Reservado para Texto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</a:t>
            </a:r>
          </a:p>
        </p:txBody>
      </p:sp>
      <p:sp>
        <p:nvSpPr>
          <p:cNvPr id="34" name="Espaço Reservado para Texto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E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S</a:t>
            </a:r>
          </a:p>
        </p:txBody>
      </p:sp>
      <p:sp>
        <p:nvSpPr>
          <p:cNvPr id="33" name="Espaço Reservado para Texto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T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rtlCol="0" anchor="ctr">
            <a:normAutofit/>
          </a:bodyPr>
          <a:lstStyle>
            <a:lvl1pPr>
              <a:defRPr sz="4800" cap="all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Ilustração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7" name="Ilustração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4" name="Ilustração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údos com títu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Título 1</a:t>
            </a:r>
          </a:p>
        </p:txBody>
      </p:sp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Descrição do Marcador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ço Reservado para Texto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Título 2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Descrição do Marcador</a:t>
            </a:r>
          </a:p>
        </p:txBody>
      </p:sp>
      <p:sp>
        <p:nvSpPr>
          <p:cNvPr id="23" name="Espaço Reservado para Texto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Título 3</a:t>
            </a:r>
          </a:p>
        </p:txBody>
      </p:sp>
      <p:sp>
        <p:nvSpPr>
          <p:cNvPr id="24" name="Espaço Reservado para Texto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Descrição do marcador</a:t>
            </a:r>
          </a:p>
        </p:txBody>
      </p:sp>
      <p:sp>
        <p:nvSpPr>
          <p:cNvPr id="18" name="Espaço Reservado para Data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19" name="Espaço Reservado para Rodapé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20" name="Espaço Reservado para o Número do Slide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9FF96520-E4CE-4EAD-8ABF-1D2297D6B3AA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71" r:id="rId9"/>
    <p:sldLayoutId id="2147483679" r:id="rId10"/>
    <p:sldLayoutId id="2147483677" r:id="rId11"/>
    <p:sldLayoutId id="2147483672" r:id="rId12"/>
    <p:sldLayoutId id="2147483652" r:id="rId13"/>
    <p:sldLayoutId id="2147483653" r:id="rId14"/>
    <p:sldLayoutId id="2147483650" r:id="rId15"/>
    <p:sldLayoutId id="2147483654" r:id="rId16"/>
    <p:sldLayoutId id="2147483674" r:id="rId17"/>
    <p:sldLayoutId id="2147483676" r:id="rId18"/>
    <p:sldLayoutId id="2147483673" r:id="rId19"/>
    <p:sldLayoutId id="2147483675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imagem em close de uma garota escrevendo&#10;">
            <a:extLst>
              <a:ext uri="{FF2B5EF4-FFF2-40B4-BE49-F238E27FC236}">
                <a16:creationId xmlns:a16="http://schemas.microsoft.com/office/drawing/2014/main" id="{54164480-ECF3-4F09-B48E-13A40EAE5A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3" name="Título 22">
            <a:extLst>
              <a:ext uri="{FF2B5EF4-FFF2-40B4-BE49-F238E27FC236}">
                <a16:creationId xmlns:a16="http://schemas.microsoft.com/office/drawing/2014/main" id="{EE427349-2C23-4643-A4C8-552661FAA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3216" y="3504029"/>
            <a:ext cx="9285382" cy="1681162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Apresentação da ac4 </a:t>
            </a:r>
            <a:r>
              <a:rPr lang="pt-BR" dirty="0">
                <a:solidFill>
                  <a:schemeClr val="accent3"/>
                </a:solidFill>
              </a:rPr>
              <a:t>-</a:t>
            </a:r>
            <a:r>
              <a:rPr lang="pt-BR" dirty="0"/>
              <a:t> GitHub</a:t>
            </a:r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40172" y="1726672"/>
            <a:ext cx="1253665" cy="1681163"/>
          </a:xfrm>
        </p:spPr>
        <p:txBody>
          <a:bodyPr rtlCol="0"/>
          <a:lstStyle/>
          <a:p>
            <a:pPr rtl="0"/>
            <a:r>
              <a:rPr lang="pt-BR" dirty="0"/>
              <a:t>C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B0FFBF6C-2281-4A59-8BF0-A256739C0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03189" y="71740"/>
            <a:ext cx="1253665" cy="1681163"/>
          </a:xfrm>
        </p:spPr>
        <p:txBody>
          <a:bodyPr rtlCol="0"/>
          <a:lstStyle/>
          <a:p>
            <a:pPr rtl="0"/>
            <a:r>
              <a:rPr lang="pt-BR" dirty="0"/>
              <a:t>A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693" y="2858632"/>
            <a:ext cx="1253665" cy="1681163"/>
          </a:xfrm>
        </p:spPr>
        <p:txBody>
          <a:bodyPr rtlCol="0"/>
          <a:lstStyle/>
          <a:p>
            <a:pPr rtl="0"/>
            <a:r>
              <a:rPr lang="pt-BR" dirty="0"/>
              <a:t>4</a:t>
            </a:r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BC4BB374-4C53-4405-B3D6-928C68A87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36371" y="2017985"/>
            <a:ext cx="0" cy="153432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4245428" y="5655432"/>
            <a:ext cx="3318888" cy="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3AAF0FE3-7C49-0BC1-ACD9-0EE0D8A28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95" y="2840824"/>
            <a:ext cx="6819159" cy="3426626"/>
          </a:xfrm>
          <a:prstGeom prst="rect">
            <a:avLst/>
          </a:prstGeom>
          <a:noFill/>
        </p:spPr>
      </p:pic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25D9D51-DD2A-2A57-C30D-2A7039DF57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853301" y="2016912"/>
            <a:ext cx="4114800" cy="823912"/>
          </a:xfrm>
        </p:spPr>
        <p:txBody>
          <a:bodyPr/>
          <a:lstStyle/>
          <a:p>
            <a:r>
              <a:rPr lang="en-US" dirty="0" err="1"/>
              <a:t>jUSTIFICATIVA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812088" y="3078956"/>
            <a:ext cx="4114800" cy="3027362"/>
          </a:xfrm>
        </p:spPr>
        <p:txBody>
          <a:bodyPr vert="horz" lIns="0" tIns="45720" rIns="91440" bIns="45720" rtlCol="0">
            <a:normAutofit/>
          </a:bodyPr>
          <a:lstStyle/>
          <a:p>
            <a:pPr rtl="0"/>
            <a:r>
              <a:rPr lang="pt-BR" sz="1100" dirty="0"/>
              <a:t>Colunas: O conteúdo principal, que é uma lista de informações, é dividido em blocos para facilitar a visualização e comparação dos itens. Cada conteúdo ocupa um terço da largura total disponível. Dessa forma, o conteúdo é organizado em colunas proporcionais.</a:t>
            </a:r>
          </a:p>
          <a:p>
            <a:pPr rtl="0"/>
            <a:r>
              <a:rPr lang="pt-BR" sz="1100" dirty="0"/>
              <a:t>Calhas: As calhas podem ser usadas para criar espaçamentos entre as colunas de conteúdo e as margens laterais do site. Isso ajuda a separar visualmente o conteúdo das bordas da página, proporcionando uma aparência mais limpa e ordenada.</a:t>
            </a:r>
          </a:p>
          <a:p>
            <a:pPr rtl="0"/>
            <a:r>
              <a:rPr lang="pt-BR" sz="1100" dirty="0"/>
              <a:t>Guias: Para alinhar os elementos do site, como atividades e informações relacionadas, as guias podem ser utilizadas. Por exemplo, as informações das atividades podem ser alinhadas verticalmente usando uma grade de 2 guias invisíveis. Isso ajuda a manter uma aparência consistente e agradável.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D6FD4702-2BD5-0C8D-4FCF-BB221A64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9FF96520-E4CE-4EAD-8ABF-1D2297D6B3AA}" type="slidenum">
              <a:rPr lang="pt-BR" noProof="0" smtClean="0"/>
              <a:pPr rtl="0">
                <a:spcAft>
                  <a:spcPts val="600"/>
                </a:spcAft>
              </a:pPr>
              <a:t>2</a:t>
            </a:fld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3" y="1075435"/>
            <a:ext cx="10319657" cy="924808"/>
          </a:xfrm>
        </p:spPr>
        <p:txBody>
          <a:bodyPr rtlCol="0" anchor="ctr">
            <a:normAutofit/>
          </a:bodyPr>
          <a:lstStyle/>
          <a:p>
            <a:pPr rtl="0"/>
            <a:r>
              <a:rPr lang="pt-BR" dirty="0"/>
              <a:t>O GRID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m 42">
            <a:extLst>
              <a:ext uri="{FF2B5EF4-FFF2-40B4-BE49-F238E27FC236}">
                <a16:creationId xmlns:a16="http://schemas.microsoft.com/office/drawing/2014/main" id="{D137B1C6-394E-53D1-CAD2-DBD35F22F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870200"/>
            <a:ext cx="5949950" cy="3105524"/>
          </a:xfrm>
          <a:prstGeom prst="rect">
            <a:avLst/>
          </a:prstGeom>
          <a:noFill/>
        </p:spPr>
      </p:pic>
      <p:sp>
        <p:nvSpPr>
          <p:cNvPr id="25" name="Espaço Reservado para Texto 24">
            <a:extLst>
              <a:ext uri="{FF2B5EF4-FFF2-40B4-BE49-F238E27FC236}">
                <a16:creationId xmlns:a16="http://schemas.microsoft.com/office/drawing/2014/main" id="{83B60275-0476-4C73-A9F1-33555C744B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 rtlCol="0">
            <a:normAutofit/>
          </a:bodyPr>
          <a:lstStyle/>
          <a:p>
            <a:pPr>
              <a:spcAft>
                <a:spcPts val="800"/>
              </a:spcAft>
            </a:pPr>
            <a:r>
              <a:rPr lang="pt-BR" sz="1300" b="1" kern="100" spc="15" dirty="0">
                <a:solidFill>
                  <a:schemeClr val="bg1">
                    <a:lumMod val="75000"/>
                    <a:lumOff val="25000"/>
                  </a:schemeClr>
                </a:solidFill>
                <a:effectLst/>
              </a:rPr>
              <a:t>Preto: </a:t>
            </a:r>
            <a:r>
              <a:rPr lang="pt-BR" sz="1300" b="1" kern="100" spc="15" dirty="0">
                <a:effectLst/>
              </a:rPr>
              <a:t>Predominante, </a:t>
            </a:r>
            <a:r>
              <a:rPr lang="pt-BR" sz="1300" kern="100" spc="15" dirty="0">
                <a:effectLst/>
              </a:rPr>
              <a:t>passando prestígio, uma visão de confiança.</a:t>
            </a:r>
            <a:endParaRPr lang="pt-BR" sz="1300" kern="100" dirty="0"/>
          </a:p>
          <a:p>
            <a:pPr>
              <a:spcAft>
                <a:spcPts val="800"/>
              </a:spcAft>
            </a:pPr>
            <a:r>
              <a:rPr lang="pt-BR" sz="1300" b="1" kern="100" spc="15" dirty="0">
                <a:solidFill>
                  <a:srgbClr val="002060"/>
                </a:solidFill>
                <a:effectLst/>
              </a:rPr>
              <a:t>Azul Escuro: </a:t>
            </a:r>
            <a:r>
              <a:rPr lang="pt-BR" sz="1300" kern="100" spc="15" dirty="0">
                <a:effectLst/>
              </a:rPr>
              <a:t>Passa uma mensagem de confiança e segurança, ser não invasivo.</a:t>
            </a:r>
            <a:endParaRPr lang="pt-BR" sz="1300" kern="100" dirty="0">
              <a:effectLst/>
            </a:endParaRPr>
          </a:p>
          <a:p>
            <a:pPr>
              <a:spcAft>
                <a:spcPts val="800"/>
              </a:spcAft>
            </a:pPr>
            <a:r>
              <a:rPr lang="pt-BR" sz="1300" b="1" kern="100" spc="15" dirty="0">
                <a:effectLst/>
              </a:rPr>
              <a:t>Branco: </a:t>
            </a:r>
            <a:r>
              <a:rPr lang="pt-BR" sz="1300" kern="100" spc="15" dirty="0">
                <a:effectLst/>
              </a:rPr>
              <a:t>Sensação de refinamento, e claridade</a:t>
            </a:r>
            <a:endParaRPr lang="pt-BR" sz="1300" kern="100" dirty="0">
              <a:effectLst/>
            </a:endParaRPr>
          </a:p>
          <a:p>
            <a:pPr>
              <a:spcAft>
                <a:spcPts val="800"/>
              </a:spcAft>
            </a:pPr>
            <a:r>
              <a:rPr lang="pt-BR" sz="1300" kern="100" dirty="0">
                <a:effectLst/>
              </a:rPr>
              <a:t>60% preto, 30% Azul Escuro e 10% Branco.</a:t>
            </a:r>
          </a:p>
          <a:p>
            <a:r>
              <a:rPr lang="pt-BR" sz="1300" dirty="0">
                <a:effectLst/>
              </a:rPr>
              <a:t>Como e um site que armazena códigos fontes, e necessário passa a visão de confiança para o usuário final.</a:t>
            </a:r>
            <a:br>
              <a:rPr lang="pt-BR" sz="1300" spc="15" dirty="0">
                <a:effectLst/>
              </a:rPr>
            </a:br>
            <a:endParaRPr lang="pt-BR" sz="1300" dirty="0"/>
          </a:p>
        </p:txBody>
      </p:sp>
      <p:sp>
        <p:nvSpPr>
          <p:cNvPr id="15" name="Espaço Reservado para o Número do Slide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pt-BR" smtClean="0"/>
              <a:pPr rtl="0">
                <a:spcAft>
                  <a:spcPts val="600"/>
                </a:spcAft>
              </a:pPr>
              <a:t>3</a:t>
            </a:fld>
            <a:endParaRPr lang="pt-BR"/>
          </a:p>
        </p:txBody>
      </p:sp>
      <p:sp>
        <p:nvSpPr>
          <p:cNvPr id="39" name="Título 38">
            <a:extLst>
              <a:ext uri="{FF2B5EF4-FFF2-40B4-BE49-F238E27FC236}">
                <a16:creationId xmlns:a16="http://schemas.microsoft.com/office/drawing/2014/main" id="{B09335B0-30A4-8578-E996-DC4EFF799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anchor="ctr">
            <a:normAutofit/>
          </a:bodyPr>
          <a:lstStyle/>
          <a:p>
            <a:r>
              <a:rPr lang="pt-BR" dirty="0"/>
              <a:t>AS CORES</a:t>
            </a:r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24">
            <a:extLst>
              <a:ext uri="{FF2B5EF4-FFF2-40B4-BE49-F238E27FC236}">
                <a16:creationId xmlns:a16="http://schemas.microsoft.com/office/drawing/2014/main" id="{83B60275-0476-4C73-A9F1-33555C744B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1035050"/>
          </a:xfrm>
        </p:spPr>
        <p:txBody>
          <a:bodyPr rtlCol="0">
            <a:normAutofit/>
          </a:bodyPr>
          <a:lstStyle/>
          <a:p>
            <a:pPr>
              <a:spcAft>
                <a:spcPts val="800"/>
              </a:spcAft>
            </a:pPr>
            <a:r>
              <a:rPr lang="pt-BR" sz="1300" b="1" kern="100" spc="15" dirty="0">
                <a:effectLst/>
              </a:rPr>
              <a:t>Legibilidade: Como a ideia e ser algo fácil de interpretar e rápido de se visualizar, o site acabou adotando, seja em telas pequenas de dispositivos móveis ou em monitores maiores</a:t>
            </a:r>
            <a:endParaRPr lang="pt-BR" sz="1300" dirty="0"/>
          </a:p>
        </p:txBody>
      </p:sp>
      <p:sp>
        <p:nvSpPr>
          <p:cNvPr id="15" name="Espaço Reservado para o Número do Slide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pt-BR" smtClean="0"/>
              <a:pPr rtl="0">
                <a:spcAft>
                  <a:spcPts val="600"/>
                </a:spcAft>
              </a:pPr>
              <a:t>4</a:t>
            </a:fld>
            <a:endParaRPr lang="pt-BR"/>
          </a:p>
        </p:txBody>
      </p:sp>
      <p:sp>
        <p:nvSpPr>
          <p:cNvPr id="39" name="Título 38">
            <a:extLst>
              <a:ext uri="{FF2B5EF4-FFF2-40B4-BE49-F238E27FC236}">
                <a16:creationId xmlns:a16="http://schemas.microsoft.com/office/drawing/2014/main" id="{B09335B0-30A4-8578-E996-DC4EFF799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anchor="ctr">
            <a:normAutofit/>
          </a:bodyPr>
          <a:lstStyle/>
          <a:p>
            <a:r>
              <a:rPr lang="pt-BR" dirty="0"/>
              <a:t>A TIPOGRAFIA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897C1B2-1B70-2687-F9E5-9C92EE213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142" y="2841625"/>
            <a:ext cx="44577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15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Espaço Reservado para Imagem 72">
            <a:extLst>
              <a:ext uri="{FF2B5EF4-FFF2-40B4-BE49-F238E27FC236}">
                <a16:creationId xmlns:a16="http://schemas.microsoft.com/office/drawing/2014/main" id="{C6A0A192-6B5B-4E65-85C4-82AB309208B7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3"/>
          <a:srcRect/>
          <a:stretch/>
        </p:blipFill>
        <p:spPr>
          <a:xfrm>
            <a:off x="7982625" y="3123982"/>
            <a:ext cx="1799279" cy="1097726"/>
          </a:xfrm>
        </p:spPr>
      </p:pic>
      <p:pic>
        <p:nvPicPr>
          <p:cNvPr id="71" name="Espaço Reservado para Imagem 70">
            <a:extLst>
              <a:ext uri="{FF2B5EF4-FFF2-40B4-BE49-F238E27FC236}">
                <a16:creationId xmlns:a16="http://schemas.microsoft.com/office/drawing/2014/main" id="{425601C6-35A8-485D-916C-CE9DBCA6155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4"/>
          <a:srcRect/>
          <a:stretch/>
        </p:blipFill>
        <p:spPr>
          <a:xfrm>
            <a:off x="6499251" y="3123982"/>
            <a:ext cx="1799125" cy="1097726"/>
          </a:xfrm>
        </p:spPr>
      </p:pic>
      <p:pic>
        <p:nvPicPr>
          <p:cNvPr id="69" name="Espaço Reservado para Imagem 68">
            <a:extLst>
              <a:ext uri="{FF2B5EF4-FFF2-40B4-BE49-F238E27FC236}">
                <a16:creationId xmlns:a16="http://schemas.microsoft.com/office/drawing/2014/main" id="{B299571A-391C-4A55-B57A-C676751BC969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5"/>
          <a:srcRect/>
          <a:stretch/>
        </p:blipFill>
        <p:spPr>
          <a:xfrm>
            <a:off x="4959361" y="3181177"/>
            <a:ext cx="1799279" cy="1097726"/>
          </a:xfrm>
        </p:spPr>
      </p:pic>
      <p:pic>
        <p:nvPicPr>
          <p:cNvPr id="20" name="Espaço Reservado para Imagem 19">
            <a:extLst>
              <a:ext uri="{FF2B5EF4-FFF2-40B4-BE49-F238E27FC236}">
                <a16:creationId xmlns:a16="http://schemas.microsoft.com/office/drawing/2014/main" id="{5ABC078D-7243-4CCA-B4C7-7F856E917B48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 rotWithShape="1">
          <a:blip r:embed="rId6"/>
          <a:srcRect/>
          <a:stretch/>
        </p:blipFill>
        <p:spPr>
          <a:xfrm>
            <a:off x="3532500" y="3123982"/>
            <a:ext cx="1799279" cy="1097726"/>
          </a:xfrm>
        </p:spPr>
      </p:pic>
      <p:pic>
        <p:nvPicPr>
          <p:cNvPr id="18" name="Espaço Reservado para Imagem 17">
            <a:extLst>
              <a:ext uri="{FF2B5EF4-FFF2-40B4-BE49-F238E27FC236}">
                <a16:creationId xmlns:a16="http://schemas.microsoft.com/office/drawing/2014/main" id="{7C8118A4-D9B4-4F1C-94F9-D85DB922716A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7"/>
          <a:srcRect/>
          <a:stretch/>
        </p:blipFill>
        <p:spPr>
          <a:xfrm>
            <a:off x="2049037" y="3123982"/>
            <a:ext cx="1799279" cy="1097726"/>
          </a:xfrm>
        </p:spPr>
      </p:pic>
      <p:pic>
        <p:nvPicPr>
          <p:cNvPr id="16" name="Espaço Reservado para Imagem 15">
            <a:extLst>
              <a:ext uri="{FF2B5EF4-FFF2-40B4-BE49-F238E27FC236}">
                <a16:creationId xmlns:a16="http://schemas.microsoft.com/office/drawing/2014/main" id="{E40EBD15-9BE4-4B6B-9D38-17782ACAD963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8"/>
          <a:srcRect/>
          <a:stretch/>
        </p:blipFill>
        <p:spPr>
          <a:xfrm>
            <a:off x="565663" y="3123982"/>
            <a:ext cx="1799279" cy="1097726"/>
          </a:xfrm>
        </p:spPr>
      </p:pic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D5984C5-DE9E-4FC4-B6AB-8BECE1B4F6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1/7/20XX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71DB364-9E38-4B47-BBF6-E366FCD6D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Apresentação do argumento de vendas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145F3A2-BD72-4BD7-8978-696934BB7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pt-BR" smtClean="0"/>
              <a:pPr rtl="0"/>
              <a:t>5</a:t>
            </a:fld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rtlCol="0"/>
          <a:lstStyle/>
          <a:p>
            <a:pPr rtl="0"/>
            <a:r>
              <a:rPr lang="pt-BR" dirty="0"/>
              <a:t>Conheça TODA a equipe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D88C46-D361-43C5-A259-FFD53D340C4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662" y="2328008"/>
            <a:ext cx="1799279" cy="320381"/>
          </a:xfrm>
        </p:spPr>
        <p:txBody>
          <a:bodyPr rIns="0" rtlCol="0"/>
          <a:lstStyle/>
          <a:p>
            <a:pPr rtl="0"/>
            <a:r>
              <a:rPr lang="pt-BR" dirty="0"/>
              <a:t>Gabriel Aquila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7F2469D-040B-4633-868F-F46180BB5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66071" y="2588814"/>
            <a:ext cx="1798870" cy="361598"/>
          </a:xfrm>
        </p:spPr>
        <p:txBody>
          <a:bodyPr rIns="0" rtlCol="0"/>
          <a:lstStyle/>
          <a:p>
            <a:pPr rtl="0"/>
            <a:r>
              <a:rPr lang="pt-BR" dirty="0"/>
              <a:t>Representante</a:t>
            </a:r>
          </a:p>
        </p:txBody>
      </p:sp>
      <p:sp>
        <p:nvSpPr>
          <p:cNvPr id="38" name="Espaço Reservado para Texto 37">
            <a:extLst>
              <a:ext uri="{FF2B5EF4-FFF2-40B4-BE49-F238E27FC236}">
                <a16:creationId xmlns:a16="http://schemas.microsoft.com/office/drawing/2014/main" id="{91D35133-309D-408B-BE24-A04299B3397A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3994662" y="2328008"/>
            <a:ext cx="1337117" cy="320381"/>
          </a:xfrm>
        </p:spPr>
        <p:txBody>
          <a:bodyPr rIns="0" rtlCol="0"/>
          <a:lstStyle/>
          <a:p>
            <a:pPr rtl="0"/>
            <a:r>
              <a:rPr lang="pt-BR" dirty="0" err="1"/>
              <a:t>Rogrigo</a:t>
            </a:r>
            <a:r>
              <a:rPr lang="pt-BR" dirty="0"/>
              <a:t> </a:t>
            </a:r>
            <a:r>
              <a:rPr lang="pt-BR" dirty="0" err="1"/>
              <a:t>precerutti</a:t>
            </a:r>
            <a:endParaRPr lang="pt-BR" dirty="0"/>
          </a:p>
        </p:txBody>
      </p:sp>
      <p:sp>
        <p:nvSpPr>
          <p:cNvPr id="47" name="Espaço Reservado para Texto 46">
            <a:extLst>
              <a:ext uri="{FF2B5EF4-FFF2-40B4-BE49-F238E27FC236}">
                <a16:creationId xmlns:a16="http://schemas.microsoft.com/office/drawing/2014/main" id="{D7831D1E-870E-4ABD-8753-BD9E6831521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994667" y="2588814"/>
            <a:ext cx="1336813" cy="361598"/>
          </a:xfrm>
        </p:spPr>
        <p:txBody>
          <a:bodyPr rIns="0" rtlCol="0">
            <a:normAutofit/>
          </a:bodyPr>
          <a:lstStyle/>
          <a:p>
            <a:pPr rtl="0"/>
            <a:r>
              <a:rPr lang="pt-BR" dirty="0"/>
              <a:t>aluno</a:t>
            </a:r>
          </a:p>
        </p:txBody>
      </p:sp>
      <p:sp>
        <p:nvSpPr>
          <p:cNvPr id="48" name="Espaço Reservado para Texto 47">
            <a:extLst>
              <a:ext uri="{FF2B5EF4-FFF2-40B4-BE49-F238E27FC236}">
                <a16:creationId xmlns:a16="http://schemas.microsoft.com/office/drawing/2014/main" id="{C7ED2CFF-91AA-4C37-A8BA-7985F6943F2F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961259" y="2328008"/>
            <a:ext cx="1337117" cy="320381"/>
          </a:xfrm>
        </p:spPr>
        <p:txBody>
          <a:bodyPr rIns="0" rtlCol="0"/>
          <a:lstStyle/>
          <a:p>
            <a:pPr rtl="0"/>
            <a:r>
              <a:rPr lang="pt-BR" dirty="0"/>
              <a:t>Matheus </a:t>
            </a:r>
            <a:r>
              <a:rPr lang="pt-BR" dirty="0" err="1"/>
              <a:t>Bespalec</a:t>
            </a:r>
            <a:r>
              <a:rPr lang="pt-BR" dirty="0"/>
              <a:t> </a:t>
            </a:r>
          </a:p>
        </p:txBody>
      </p:sp>
      <p:sp>
        <p:nvSpPr>
          <p:cNvPr id="49" name="Espaço Reservado para Texto 48">
            <a:extLst>
              <a:ext uri="{FF2B5EF4-FFF2-40B4-BE49-F238E27FC236}">
                <a16:creationId xmlns:a16="http://schemas.microsoft.com/office/drawing/2014/main" id="{03E2DEE7-7B07-4B69-83AA-0B22194738E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961264" y="2588814"/>
            <a:ext cx="1336813" cy="361598"/>
          </a:xfrm>
        </p:spPr>
        <p:txBody>
          <a:bodyPr rIns="0" rtlCol="0"/>
          <a:lstStyle/>
          <a:p>
            <a:pPr rtl="0"/>
            <a:r>
              <a:rPr lang="pt-BR" dirty="0"/>
              <a:t>aluno</a:t>
            </a:r>
          </a:p>
        </p:txBody>
      </p:sp>
      <p:sp>
        <p:nvSpPr>
          <p:cNvPr id="52" name="Espaço Reservado para Texto 51">
            <a:extLst>
              <a:ext uri="{FF2B5EF4-FFF2-40B4-BE49-F238E27FC236}">
                <a16:creationId xmlns:a16="http://schemas.microsoft.com/office/drawing/2014/main" id="{CA2D4108-B74A-4571-A946-B650CEB28F1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2049037" y="4509668"/>
            <a:ext cx="1337117" cy="320381"/>
          </a:xfrm>
        </p:spPr>
        <p:txBody>
          <a:bodyPr rIns="0" rtlCol="0"/>
          <a:lstStyle/>
          <a:p>
            <a:pPr rtl="0"/>
            <a:r>
              <a:rPr lang="pt-BR" dirty="0"/>
              <a:t>Rafael oliveira santos</a:t>
            </a:r>
          </a:p>
        </p:txBody>
      </p:sp>
      <p:sp>
        <p:nvSpPr>
          <p:cNvPr id="61" name="Espaço Reservado para Texto 60">
            <a:extLst>
              <a:ext uri="{FF2B5EF4-FFF2-40B4-BE49-F238E27FC236}">
                <a16:creationId xmlns:a16="http://schemas.microsoft.com/office/drawing/2014/main" id="{02C330D8-8158-4446-8455-8F2B3BFD54A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2049042" y="4770474"/>
            <a:ext cx="1336813" cy="361598"/>
          </a:xfrm>
        </p:spPr>
        <p:txBody>
          <a:bodyPr rIns="0" rtlCol="0"/>
          <a:lstStyle/>
          <a:p>
            <a:pPr rtl="0"/>
            <a:r>
              <a:rPr lang="pt-BR" dirty="0"/>
              <a:t>aluno</a:t>
            </a:r>
          </a:p>
        </p:txBody>
      </p:sp>
      <p:sp>
        <p:nvSpPr>
          <p:cNvPr id="62" name="Espaço Reservado para Texto 61">
            <a:extLst>
              <a:ext uri="{FF2B5EF4-FFF2-40B4-BE49-F238E27FC236}">
                <a16:creationId xmlns:a16="http://schemas.microsoft.com/office/drawing/2014/main" id="{CB3652F9-899B-446A-A0B0-F866A27EDD0F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5023155" y="4509668"/>
            <a:ext cx="1337117" cy="320381"/>
          </a:xfrm>
        </p:spPr>
        <p:txBody>
          <a:bodyPr rIns="0" rtlCol="0"/>
          <a:lstStyle/>
          <a:p>
            <a:pPr rtl="0"/>
            <a:r>
              <a:rPr lang="pt-BR" dirty="0"/>
              <a:t>Pedro Egydio ​</a:t>
            </a:r>
          </a:p>
        </p:txBody>
      </p:sp>
      <p:sp>
        <p:nvSpPr>
          <p:cNvPr id="63" name="Espaço Reservado para Texto 62">
            <a:extLst>
              <a:ext uri="{FF2B5EF4-FFF2-40B4-BE49-F238E27FC236}">
                <a16:creationId xmlns:a16="http://schemas.microsoft.com/office/drawing/2014/main" id="{DCB096D4-7EDD-49A0-BDDF-B65903194BE9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959361" y="4770474"/>
            <a:ext cx="1539890" cy="361598"/>
          </a:xfrm>
        </p:spPr>
        <p:txBody>
          <a:bodyPr rIns="0" rtlCol="0">
            <a:normAutofit/>
          </a:bodyPr>
          <a:lstStyle/>
          <a:p>
            <a:pPr rtl="0"/>
            <a:r>
              <a:rPr lang="pt-BR" dirty="0"/>
              <a:t>aluno</a:t>
            </a:r>
          </a:p>
        </p:txBody>
      </p:sp>
      <p:sp>
        <p:nvSpPr>
          <p:cNvPr id="64" name="Espaço Reservado para Texto 63">
            <a:extLst>
              <a:ext uri="{FF2B5EF4-FFF2-40B4-BE49-F238E27FC236}">
                <a16:creationId xmlns:a16="http://schemas.microsoft.com/office/drawing/2014/main" id="{DF5FED9E-C80B-4271-93B4-D1EB375A178B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7982625" y="4504390"/>
            <a:ext cx="1337117" cy="320381"/>
          </a:xfrm>
        </p:spPr>
        <p:txBody>
          <a:bodyPr rIns="0" rtlCol="0"/>
          <a:lstStyle/>
          <a:p>
            <a:pPr rtl="0"/>
            <a:r>
              <a:rPr lang="pt-BR" dirty="0"/>
              <a:t>Matheus </a:t>
            </a:r>
            <a:r>
              <a:rPr lang="pt-BR" dirty="0" err="1"/>
              <a:t>Denobile</a:t>
            </a:r>
            <a:r>
              <a:rPr lang="pt-BR" dirty="0"/>
              <a:t> </a:t>
            </a:r>
            <a:r>
              <a:rPr lang="pt-BR" dirty="0" err="1"/>
              <a:t>Coffers</a:t>
            </a:r>
            <a:r>
              <a:rPr lang="pt-BR" dirty="0"/>
              <a:t> </a:t>
            </a:r>
          </a:p>
        </p:txBody>
      </p:sp>
      <p:sp>
        <p:nvSpPr>
          <p:cNvPr id="65" name="Espaço Reservado para Texto 64">
            <a:extLst>
              <a:ext uri="{FF2B5EF4-FFF2-40B4-BE49-F238E27FC236}">
                <a16:creationId xmlns:a16="http://schemas.microsoft.com/office/drawing/2014/main" id="{6E00E5BB-4CA8-4E0E-B997-99AF89450D56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982630" y="4765196"/>
            <a:ext cx="1336813" cy="361598"/>
          </a:xfrm>
        </p:spPr>
        <p:txBody>
          <a:bodyPr rIns="0" rtlCol="0"/>
          <a:lstStyle/>
          <a:p>
            <a:pPr rtl="0"/>
            <a:r>
              <a:rPr lang="pt-BR" dirty="0"/>
              <a:t>aluno</a:t>
            </a:r>
          </a:p>
        </p:txBody>
      </p:sp>
      <p:pic>
        <p:nvPicPr>
          <p:cNvPr id="10" name="Espaço Reservado para Imagem 74">
            <a:extLst>
              <a:ext uri="{FF2B5EF4-FFF2-40B4-BE49-F238E27FC236}">
                <a16:creationId xmlns:a16="http://schemas.microsoft.com/office/drawing/2014/main" id="{F157973A-674F-49BD-B677-C65CA3E53BF3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9"/>
          <a:srcRect/>
          <a:stretch/>
        </p:blipFill>
        <p:spPr>
          <a:xfrm>
            <a:off x="9447106" y="3181177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</p:pic>
      <p:sp>
        <p:nvSpPr>
          <p:cNvPr id="11" name="Espaço Reservado para Texto 49">
            <a:extLst>
              <a:ext uri="{FF2B5EF4-FFF2-40B4-BE49-F238E27FC236}">
                <a16:creationId xmlns:a16="http://schemas.microsoft.com/office/drawing/2014/main" id="{730D8288-4CA9-440F-9E8D-D4E6A278C7F7}"/>
              </a:ext>
            </a:extLst>
          </p:cNvPr>
          <p:cNvSpPr>
            <a:spLocks noGrp="1"/>
          </p:cNvSpPr>
          <p:nvPr/>
        </p:nvSpPr>
        <p:spPr>
          <a:xfrm>
            <a:off x="9918187" y="2385203"/>
            <a:ext cx="1337117" cy="32038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pt-BR" dirty="0"/>
              <a:t>Carlos Alexandre Porto Silva </a:t>
            </a:r>
          </a:p>
        </p:txBody>
      </p:sp>
      <p:sp>
        <p:nvSpPr>
          <p:cNvPr id="12" name="Espaço Reservado para Texto 50">
            <a:extLst>
              <a:ext uri="{FF2B5EF4-FFF2-40B4-BE49-F238E27FC236}">
                <a16:creationId xmlns:a16="http://schemas.microsoft.com/office/drawing/2014/main" id="{AF939551-3490-47E7-8A60-E31A99686179}"/>
              </a:ext>
            </a:extLst>
          </p:cNvPr>
          <p:cNvSpPr>
            <a:spLocks noGrp="1"/>
          </p:cNvSpPr>
          <p:nvPr/>
        </p:nvSpPr>
        <p:spPr>
          <a:xfrm>
            <a:off x="9918192" y="2646009"/>
            <a:ext cx="1336813" cy="36159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pt-BR" dirty="0"/>
              <a:t>aluno</a:t>
            </a:r>
          </a:p>
        </p:txBody>
      </p:sp>
    </p:spTree>
    <p:extLst>
      <p:ext uri="{BB962C8B-B14F-4D97-AF65-F5344CB8AC3E}">
        <p14:creationId xmlns:p14="http://schemas.microsoft.com/office/powerpoint/2010/main" val="3396266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3"/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/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C73F7B-2D44-4B60-8403-3E61DA1F05C3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7/1/20XX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6</a:t>
            </a:fld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1525" y="3429000"/>
            <a:ext cx="5053693" cy="555171"/>
          </a:xfrm>
        </p:spPr>
        <p:txBody>
          <a:bodyPr rtlCol="0"/>
          <a:lstStyle/>
          <a:p>
            <a:pPr rtl="0"/>
            <a:r>
              <a:rPr lang="pt-BR" dirty="0"/>
              <a:t>Obrigada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8847065_TF12041065_Win32" id="{0BC3F30D-8156-4CDF-8DF7-73A46B4DBCFF}" vid="{8D962F32-5A1D-4A3A-8676-A31143C89F7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1612839-5FA9-4715-8A7D-7F95D097B1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66E941-6182-4A32-B603-DDB09E5F0715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3FFC980-8EEC-4CFC-96C7-CEB6F5CA8688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STEM</Template>
  <TotalTime>26</TotalTime>
  <Words>306</Words>
  <Application>Microsoft Office PowerPoint</Application>
  <PresentationFormat>Widescreen</PresentationFormat>
  <Paragraphs>47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Source Sans Pro</vt:lpstr>
      <vt:lpstr>Tema do Office</vt:lpstr>
      <vt:lpstr>Apresentação da ac4 - GitHub</vt:lpstr>
      <vt:lpstr>O GRID</vt:lpstr>
      <vt:lpstr>AS CORES</vt:lpstr>
      <vt:lpstr>A TIPOGRAFIA</vt:lpstr>
      <vt:lpstr>Conheça TODA a equipe</vt:lpstr>
      <vt:lpstr>Obrigada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da ac4 - GitHub</dc:title>
  <dc:creator>Gabriel Aquila</dc:creator>
  <cp:lastModifiedBy>Gabriel Aquila</cp:lastModifiedBy>
  <cp:revision>3</cp:revision>
  <dcterms:created xsi:type="dcterms:W3CDTF">2023-05-17T23:14:39Z</dcterms:created>
  <dcterms:modified xsi:type="dcterms:W3CDTF">2023-05-18T00:07:42Z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